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5120000" cy="10692000"/>
  <p:notesSz cx="10692000" cy="1512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4000" y="144000"/>
            <a:ext cx="14832000" cy="10404000"/>
          </a:xfrm>
          <a:prstGeom prst="rect">
            <a:avLst/>
          </a:prstGeom>
          <a:ln w="9525">
            <a:solidFill>
              <a:srgbClr val="14141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4000" y="144000"/>
            <a:ext cx="14832000" cy="748800"/>
          </a:xfrm>
          <a:prstGeom prst="rect">
            <a:avLst/>
          </a:prstGeom>
          <a:solidFill>
            <a:srgbClr val="237F52"/>
          </a:solidFill>
          <a:ln/>
        </p:spPr>
      </p:sp>
      <p:sp>
        <p:nvSpPr>
          <p:cNvPr id="4" name="Text 2"/>
          <p:cNvSpPr/>
          <p:nvPr/>
        </p:nvSpPr>
        <p:spPr>
          <a:xfrm>
            <a:off x="360000" y="144000"/>
            <a:ext cx="10800000" cy="748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Flucht- und Rettungsplan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800000" y="144000"/>
            <a:ext cx="3960000" cy="748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Etage: __________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32000" y="1224000"/>
            <a:ext cx="10224000" cy="9000000"/>
          </a:xfrm>
          <a:prstGeom prst="rect">
            <a:avLst/>
          </a:prstGeom>
          <a:ln w="12700">
            <a:solidFill>
              <a:srgbClr val="9A9A9A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432000" y="4320000"/>
            <a:ext cx="10224000" cy="216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Grundriss hier einfügen (Einfügen → Bild)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Maßstab vorzugsweise 1:100 · Fluchtwege hellgrün, Pfeile grün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Standort blau markieren · Plan lagerichtig zum Aushangort drehen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Nordpfeil und Maßstabsleiste ergänzen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908000" y="1008000"/>
            <a:ext cx="4032000" cy="33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14141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44000" y="1008000"/>
            <a:ext cx="2160000" cy="25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1016000" y="1317600"/>
            <a:ext cx="252000" cy="252000"/>
          </a:xfrm>
          <a:prstGeom prst="rect">
            <a:avLst/>
          </a:prstGeom>
          <a:solidFill>
            <a:srgbClr val="17508F"/>
          </a:solidFill>
          <a:ln/>
        </p:spPr>
      </p:sp>
      <p:sp>
        <p:nvSpPr>
          <p:cNvPr id="11" name="Text 9"/>
          <p:cNvSpPr/>
          <p:nvPr/>
        </p:nvSpPr>
        <p:spPr>
          <a:xfrm>
            <a:off x="11016000" y="1317600"/>
            <a:ext cx="252000" cy="25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endParaRPr lang="en-US" sz="500" dirty="0"/>
          </a:p>
        </p:txBody>
      </p:sp>
      <p:sp>
        <p:nvSpPr>
          <p:cNvPr id="12" name="Text 10"/>
          <p:cNvSpPr/>
          <p:nvPr/>
        </p:nvSpPr>
        <p:spPr>
          <a:xfrm>
            <a:off x="11340000" y="1296000"/>
            <a:ext cx="3240000" cy="16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Standort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340000" y="1447200"/>
            <a:ext cx="3240000" cy="13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 sind hier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11016000" y="1648800"/>
            <a:ext cx="252000" cy="252000"/>
          </a:xfrm>
          <a:prstGeom prst="rect">
            <a:avLst/>
          </a:prstGeom>
          <a:solidFill>
            <a:srgbClr val="CFE8D6"/>
          </a:solidFill>
          <a:ln/>
        </p:spPr>
      </p:sp>
      <p:sp>
        <p:nvSpPr>
          <p:cNvPr id="15" name="Text 13"/>
          <p:cNvSpPr/>
          <p:nvPr/>
        </p:nvSpPr>
        <p:spPr>
          <a:xfrm>
            <a:off x="11016000" y="1648800"/>
            <a:ext cx="252000" cy="25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endParaRPr lang="en-US" sz="500" dirty="0"/>
          </a:p>
        </p:txBody>
      </p:sp>
      <p:sp>
        <p:nvSpPr>
          <p:cNvPr id="16" name="Text 14"/>
          <p:cNvSpPr/>
          <p:nvPr/>
        </p:nvSpPr>
        <p:spPr>
          <a:xfrm>
            <a:off x="11340000" y="1627200"/>
            <a:ext cx="3240000" cy="16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Fluchtweg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11016000" y="1980000"/>
            <a:ext cx="252000" cy="252000"/>
          </a:xfrm>
          <a:prstGeom prst="rect">
            <a:avLst/>
          </a:prstGeom>
          <a:solidFill>
            <a:srgbClr val="237F52"/>
          </a:solidFill>
          <a:ln/>
        </p:spPr>
      </p:sp>
      <p:sp>
        <p:nvSpPr>
          <p:cNvPr id="18" name="Text 16"/>
          <p:cNvSpPr/>
          <p:nvPr/>
        </p:nvSpPr>
        <p:spPr>
          <a:xfrm>
            <a:off x="11016000" y="1980000"/>
            <a:ext cx="252000" cy="25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500" dirty="0"/>
          </a:p>
        </p:txBody>
      </p:sp>
      <p:sp>
        <p:nvSpPr>
          <p:cNvPr id="19" name="Text 17"/>
          <p:cNvSpPr/>
          <p:nvPr/>
        </p:nvSpPr>
        <p:spPr>
          <a:xfrm>
            <a:off x="11340000" y="1958400"/>
            <a:ext cx="3240000" cy="16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Fluchtrichtung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11016000" y="2311200"/>
            <a:ext cx="252000" cy="252000"/>
          </a:xfrm>
          <a:prstGeom prst="rect">
            <a:avLst/>
          </a:prstGeom>
          <a:solidFill>
            <a:srgbClr val="237F52"/>
          </a:solidFill>
          <a:ln/>
        </p:spPr>
      </p:sp>
      <p:sp>
        <p:nvSpPr>
          <p:cNvPr id="21" name="Text 19"/>
          <p:cNvSpPr/>
          <p:nvPr/>
        </p:nvSpPr>
        <p:spPr>
          <a:xfrm>
            <a:off x="11016000" y="2311200"/>
            <a:ext cx="252000" cy="25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E001</a:t>
            </a:r>
            <a:endParaRPr lang="en-US" sz="500" dirty="0"/>
          </a:p>
        </p:txBody>
      </p:sp>
      <p:sp>
        <p:nvSpPr>
          <p:cNvPr id="22" name="Text 20"/>
          <p:cNvSpPr/>
          <p:nvPr/>
        </p:nvSpPr>
        <p:spPr>
          <a:xfrm>
            <a:off x="11340000" y="2289600"/>
            <a:ext cx="3240000" cy="16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Notausgang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340000" y="2440800"/>
            <a:ext cx="3240000" cy="13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E001 / E002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11016000" y="2642400"/>
            <a:ext cx="252000" cy="252000"/>
          </a:xfrm>
          <a:prstGeom prst="rect">
            <a:avLst/>
          </a:prstGeom>
          <a:solidFill>
            <a:srgbClr val="237F52"/>
          </a:solidFill>
          <a:ln/>
        </p:spPr>
      </p:sp>
      <p:sp>
        <p:nvSpPr>
          <p:cNvPr id="25" name="Text 23"/>
          <p:cNvSpPr/>
          <p:nvPr/>
        </p:nvSpPr>
        <p:spPr>
          <a:xfrm>
            <a:off x="11016000" y="2642400"/>
            <a:ext cx="252000" cy="25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E003</a:t>
            </a:r>
            <a:endParaRPr lang="en-US" sz="500" dirty="0"/>
          </a:p>
        </p:txBody>
      </p:sp>
      <p:sp>
        <p:nvSpPr>
          <p:cNvPr id="26" name="Text 24"/>
          <p:cNvSpPr/>
          <p:nvPr/>
        </p:nvSpPr>
        <p:spPr>
          <a:xfrm>
            <a:off x="11340000" y="2620800"/>
            <a:ext cx="3240000" cy="16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 Hilfe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340000" y="2772000"/>
            <a:ext cx="3240000" cy="13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E003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11016000" y="2973600"/>
            <a:ext cx="252000" cy="252000"/>
          </a:xfrm>
          <a:prstGeom prst="rect">
            <a:avLst/>
          </a:prstGeom>
          <a:solidFill>
            <a:srgbClr val="237F52"/>
          </a:solidFill>
          <a:ln/>
        </p:spPr>
      </p:sp>
      <p:sp>
        <p:nvSpPr>
          <p:cNvPr id="29" name="Text 27"/>
          <p:cNvSpPr/>
          <p:nvPr/>
        </p:nvSpPr>
        <p:spPr>
          <a:xfrm>
            <a:off x="11016000" y="2973600"/>
            <a:ext cx="252000" cy="25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E010</a:t>
            </a:r>
            <a:endParaRPr lang="en-US" sz="500" dirty="0"/>
          </a:p>
        </p:txBody>
      </p:sp>
      <p:sp>
        <p:nvSpPr>
          <p:cNvPr id="30" name="Text 28"/>
          <p:cNvSpPr/>
          <p:nvPr/>
        </p:nvSpPr>
        <p:spPr>
          <a:xfrm>
            <a:off x="11340000" y="2952000"/>
            <a:ext cx="3240000" cy="16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Defibrillator (AED)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340000" y="3103200"/>
            <a:ext cx="3240000" cy="13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E010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11016000" y="3304800"/>
            <a:ext cx="252000" cy="252000"/>
          </a:xfrm>
          <a:prstGeom prst="rect">
            <a:avLst/>
          </a:prstGeom>
          <a:solidFill>
            <a:srgbClr val="237F52"/>
          </a:solidFill>
          <a:ln/>
        </p:spPr>
      </p:sp>
      <p:sp>
        <p:nvSpPr>
          <p:cNvPr id="33" name="Text 31"/>
          <p:cNvSpPr/>
          <p:nvPr/>
        </p:nvSpPr>
        <p:spPr>
          <a:xfrm>
            <a:off x="11016000" y="3304800"/>
            <a:ext cx="252000" cy="25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E007</a:t>
            </a:r>
            <a:endParaRPr lang="en-US" sz="500" dirty="0"/>
          </a:p>
        </p:txBody>
      </p:sp>
      <p:sp>
        <p:nvSpPr>
          <p:cNvPr id="34" name="Text 32"/>
          <p:cNvSpPr/>
          <p:nvPr/>
        </p:nvSpPr>
        <p:spPr>
          <a:xfrm>
            <a:off x="11340000" y="3283200"/>
            <a:ext cx="3240000" cy="16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Sammelstelle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1340000" y="3434400"/>
            <a:ext cx="3240000" cy="13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E007</a:t>
            </a:r>
            <a:endParaRPr lang="en-US" sz="700" dirty="0"/>
          </a:p>
        </p:txBody>
      </p:sp>
      <p:sp>
        <p:nvSpPr>
          <p:cNvPr id="36" name="Shape 34"/>
          <p:cNvSpPr/>
          <p:nvPr/>
        </p:nvSpPr>
        <p:spPr>
          <a:xfrm>
            <a:off x="11016000" y="3636000"/>
            <a:ext cx="252000" cy="252000"/>
          </a:xfrm>
          <a:prstGeom prst="rect">
            <a:avLst/>
          </a:prstGeom>
          <a:solidFill>
            <a:srgbClr val="C0141F"/>
          </a:solidFill>
          <a:ln/>
        </p:spPr>
      </p:sp>
      <p:sp>
        <p:nvSpPr>
          <p:cNvPr id="37" name="Text 35"/>
          <p:cNvSpPr/>
          <p:nvPr/>
        </p:nvSpPr>
        <p:spPr>
          <a:xfrm>
            <a:off x="11016000" y="3636000"/>
            <a:ext cx="252000" cy="25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F001</a:t>
            </a:r>
            <a:endParaRPr lang="en-US" sz="500" dirty="0"/>
          </a:p>
        </p:txBody>
      </p:sp>
      <p:sp>
        <p:nvSpPr>
          <p:cNvPr id="38" name="Text 36"/>
          <p:cNvSpPr/>
          <p:nvPr/>
        </p:nvSpPr>
        <p:spPr>
          <a:xfrm>
            <a:off x="11340000" y="3614400"/>
            <a:ext cx="3240000" cy="16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Feuerlöscher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11340000" y="3765600"/>
            <a:ext cx="3240000" cy="13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F001</a:t>
            </a:r>
            <a:endParaRPr lang="en-US" sz="700" dirty="0"/>
          </a:p>
        </p:txBody>
      </p:sp>
      <p:sp>
        <p:nvSpPr>
          <p:cNvPr id="40" name="Shape 38"/>
          <p:cNvSpPr/>
          <p:nvPr/>
        </p:nvSpPr>
        <p:spPr>
          <a:xfrm>
            <a:off x="11016000" y="3967200"/>
            <a:ext cx="252000" cy="252000"/>
          </a:xfrm>
          <a:prstGeom prst="rect">
            <a:avLst/>
          </a:prstGeom>
          <a:solidFill>
            <a:srgbClr val="C0141F"/>
          </a:solidFill>
          <a:ln/>
        </p:spPr>
      </p:sp>
      <p:sp>
        <p:nvSpPr>
          <p:cNvPr id="41" name="Text 39"/>
          <p:cNvSpPr/>
          <p:nvPr/>
        </p:nvSpPr>
        <p:spPr>
          <a:xfrm>
            <a:off x="11016000" y="3967200"/>
            <a:ext cx="252000" cy="25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F005</a:t>
            </a:r>
            <a:endParaRPr lang="en-US" sz="500" dirty="0"/>
          </a:p>
        </p:txBody>
      </p:sp>
      <p:sp>
        <p:nvSpPr>
          <p:cNvPr id="42" name="Text 40"/>
          <p:cNvSpPr/>
          <p:nvPr/>
        </p:nvSpPr>
        <p:spPr>
          <a:xfrm>
            <a:off x="11340000" y="3945600"/>
            <a:ext cx="3240000" cy="16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Brandmelder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11340000" y="4096800"/>
            <a:ext cx="3240000" cy="13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7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F005</a:t>
            </a:r>
            <a:endParaRPr lang="en-US" sz="700" dirty="0"/>
          </a:p>
        </p:txBody>
      </p:sp>
      <p:sp>
        <p:nvSpPr>
          <p:cNvPr id="44" name="Shape 42"/>
          <p:cNvSpPr/>
          <p:nvPr/>
        </p:nvSpPr>
        <p:spPr>
          <a:xfrm>
            <a:off x="10908000" y="4420800"/>
            <a:ext cx="4032000" cy="178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41414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908000" y="4420800"/>
            <a:ext cx="4032000" cy="234000"/>
          </a:xfrm>
          <a:prstGeom prst="rect">
            <a:avLst/>
          </a:prstGeom>
          <a:solidFill>
            <a:srgbClr val="C0141F"/>
          </a:solidFill>
          <a:ln/>
        </p:spPr>
      </p:sp>
      <p:sp>
        <p:nvSpPr>
          <p:cNvPr id="46" name="Text 44"/>
          <p:cNvSpPr/>
          <p:nvPr/>
        </p:nvSpPr>
        <p:spPr>
          <a:xfrm>
            <a:off x="10944000" y="4420800"/>
            <a:ext cx="3960000" cy="23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Verhalten im Brandfall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10944000" y="4690800"/>
            <a:ext cx="3960000" cy="147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Ruhe bewahren</a:t>
            </a:r>
            <a:endParaRPr lang="en-US" sz="800" dirty="0"/>
          </a:p>
          <a:p>
            <a:pPr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melden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Notruf 112 · Brandmelder betätigen</a:t>
            </a:r>
            <a:endParaRPr lang="en-US" sz="800" dirty="0"/>
          </a:p>
          <a:p>
            <a:pPr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Sicherheit bringen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Gefährdete Personen warnen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Hilflose mitnehmen · Türen schließen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Gekennzeichneten Fluchtwegen folgen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Aufzug nicht benutzen · Sammelstelle aufsuchen</a:t>
            </a:r>
            <a:endParaRPr lang="en-US" sz="800" dirty="0"/>
          </a:p>
          <a:p>
            <a:pPr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Löschversuch unternehmen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Feuerlöscher benutzen, nur ohne Eigengefahr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10908000" y="6310800"/>
            <a:ext cx="4032000" cy="77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41414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0908000" y="6310800"/>
            <a:ext cx="4032000" cy="234000"/>
          </a:xfrm>
          <a:prstGeom prst="rect">
            <a:avLst/>
          </a:prstGeom>
          <a:solidFill>
            <a:srgbClr val="237F52"/>
          </a:solidFill>
          <a:ln/>
        </p:spPr>
      </p:sp>
      <p:sp>
        <p:nvSpPr>
          <p:cNvPr id="50" name="Text 48"/>
          <p:cNvSpPr/>
          <p:nvPr/>
        </p:nvSpPr>
        <p:spPr>
          <a:xfrm>
            <a:off x="10944000" y="6310800"/>
            <a:ext cx="3960000" cy="23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Verhalten bei Unfällen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10944000" y="6580800"/>
            <a:ext cx="3960000" cy="468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Ruhe bewahren · Unfall melden: Notruf 112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Wo? Was? Wie viele Verletzte? Welche Verletzungen?</a:t>
            </a:r>
            <a:endParaRPr lang="en-US" sz="800" dirty="0"/>
          </a:p>
          <a:p>
            <a:pPr indent="0" marL="0">
              <a:buNone/>
            </a:pPr>
            <a:r>
              <a:rPr lang="en-US" sz="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 Hilfe leisten · Weitere Anweisungen beachten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10908000" y="7192800"/>
            <a:ext cx="4032000" cy="122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41414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0944000" y="7192800"/>
            <a:ext cx="2160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Übersichtsplan</a:t>
            </a:r>
            <a:endParaRPr lang="en-US" sz="950" dirty="0"/>
          </a:p>
        </p:txBody>
      </p:sp>
      <p:sp>
        <p:nvSpPr>
          <p:cNvPr id="54" name="Text 52"/>
          <p:cNvSpPr/>
          <p:nvPr/>
        </p:nvSpPr>
        <p:spPr>
          <a:xfrm>
            <a:off x="10908000" y="7624800"/>
            <a:ext cx="4032000" cy="36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Lageplan mit Gebäude und Sammelstelle</a:t>
            </a:r>
            <a:endParaRPr lang="en-US" sz="8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908000" y="9648000"/>
          <a:ext cx="4032000" cy="914400"/>
        </p:xfrm>
        <a:graphic>
          <a:graphicData uri="http://schemas.openxmlformats.org/drawingml/2006/table">
            <a:tbl>
              <a:tblPr/>
              <a:tblGrid>
                <a:gridCol w="2016000"/>
                <a:gridCol w="2016000"/>
              </a:tblGrid>
              <a:tr h="266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dirty="0">
                          <a:solidFill>
                            <a:srgbClr val="55555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Objekt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dirty="0">
                          <a:solidFill>
                            <a:srgbClr val="55555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Etage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dirty="0">
                          <a:solidFill>
                            <a:srgbClr val="55555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Erstellt von · Datum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dirty="0">
                          <a:solidFill>
                            <a:srgbClr val="55555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Plan-Nr. · Format · Maßstab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A3 · 1: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dirty="0">
                          <a:solidFill>
                            <a:srgbClr val="55555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Geändert · Freigabe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00" dirty="0">
                          <a:solidFill>
                            <a:srgbClr val="55555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Nächste Prüfung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41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6" name="Text 53"/>
          <p:cNvSpPr/>
          <p:nvPr/>
        </p:nvSpPr>
        <p:spPr>
          <a:xfrm>
            <a:off x="288000" y="10296000"/>
            <a:ext cx="10440000" cy="216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7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Vorlage von evacmaker.com · Platzhalter-Quadrate durch Zeichen nach ASR A1.3 Anhang 1 / ISO 7010 ersetzen · Plan vor Ort prüfen.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0000" y="540000"/>
            <a:ext cx="13680000" cy="72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füllen Sie die Vorlage aus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20000" y="1620000"/>
            <a:ext cx="13680000" cy="72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Grundriss als Bild einfügen und auf die gestrichelte Fläche ziehen. Ideal: Maßstab 1:100.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Fluchtwege als hellgrüne Flächen zeichnen (Farbe CFE8D6), Richtungspfeile in Grün (237F52).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Den Standort (blauer Punkt) dort setzen, wo der Plan hängt. Für jeden Aushangort eine eigene Kopie.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Den Plan so drehen, wie der Betrachter davor steht (lagerichtig, ASR A1.3 Abschnitt 6 Abs. 6).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Die farbigen Platzhalter-Quadrate durch die echten Rettungs- und Brandschutzzeichen ersetzen (ASR A1.3 Anhang 1, ISO 7010). Nur Zeichen in die Legende, die auf dem Plan vorkommen.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Übersichtsplan mit Sammelstelle ergänzen, wenn der Plan nur einen Teil des Gebäudes zeigt.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Schriftfeld ausfüllen, Plan ausdrucken (mindestens A3, farbig) und vor Ort prüfen: Stimmen Ausgänge, Wege und Standort?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Schneller: Mit EvacMaker entstehen Wege, Pfeile, Legende und Texte automatisch. Entwurf kostenlos: evacmaker.com/de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EvacMaker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Vorlage Flucht- und Rettungsplan A3</dc:title>
  <dc:subject>PptxGenJS Presentation</dc:subject>
  <dc:creator>PptxGenJS</dc:creator>
  <cp:lastModifiedBy>PptxGenJS</cp:lastModifiedBy>
  <cp:revision>1</cp:revision>
  <dcterms:created xsi:type="dcterms:W3CDTF">2026-10-09T03:31:17Z</dcterms:created>
  <dcterms:modified xsi:type="dcterms:W3CDTF">2026-10-09T03:31:17Z</dcterms:modified>
</cp:coreProperties>
</file>