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0692000" cy="7560000"/>
  <p:notesSz cx="7560000" cy="106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4000" y="144000"/>
            <a:ext cx="10404000" cy="7272000"/>
          </a:xfrm>
          <a:prstGeom prst="rect">
            <a:avLst/>
          </a:prstGeom>
          <a:ln w="9525">
            <a:solidFill>
              <a:srgbClr val="1414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4000" y="144000"/>
            <a:ext cx="10404000" cy="5292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4" name="Text 2"/>
          <p:cNvSpPr/>
          <p:nvPr/>
        </p:nvSpPr>
        <p:spPr>
          <a:xfrm>
            <a:off x="324000" y="144000"/>
            <a:ext cx="7200000" cy="529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避難経路図  Evacuation Route Map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200000" y="144000"/>
            <a:ext cx="3168000" cy="529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　号室 · Room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0000" y="792000"/>
            <a:ext cx="6552000" cy="6048000"/>
          </a:xfrm>
          <a:prstGeom prst="rect">
            <a:avLst/>
          </a:prstGeom>
          <a:ln w="12700">
            <a:solidFill>
              <a:srgbClr val="9A9A9A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360000" y="2880000"/>
            <a:ext cx="6552000" cy="18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ここに間取り図を貼る（挿入 → 画像）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出口までの経路を2つ（玄関が使えない場合も）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現在位置・消火器・避難器具を書き込む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掲示する壁の向きに合わせて図を回す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056000" y="781200"/>
            <a:ext cx="3456000" cy="281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92000" y="781200"/>
            <a:ext cx="2160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凡例  Legend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164000" y="1083600"/>
            <a:ext cx="216000" cy="216000"/>
          </a:xfrm>
          <a:prstGeom prst="rect">
            <a:avLst/>
          </a:prstGeom>
          <a:solidFill>
            <a:srgbClr val="17508F"/>
          </a:solidFill>
          <a:ln/>
        </p:spPr>
      </p:sp>
      <p:sp>
        <p:nvSpPr>
          <p:cNvPr id="11" name="Text 9"/>
          <p:cNvSpPr/>
          <p:nvPr/>
        </p:nvSpPr>
        <p:spPr>
          <a:xfrm>
            <a:off x="7164000" y="10836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7452000" y="10548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現在位置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452000" y="11916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are here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7164000" y="1360800"/>
            <a:ext cx="216000" cy="216000"/>
          </a:xfrm>
          <a:prstGeom prst="rect">
            <a:avLst/>
          </a:prstGeom>
          <a:solidFill>
            <a:srgbClr val="CFE8D6"/>
          </a:solidFill>
          <a:ln/>
        </p:spPr>
      </p:sp>
      <p:sp>
        <p:nvSpPr>
          <p:cNvPr id="15" name="Text 13"/>
          <p:cNvSpPr/>
          <p:nvPr/>
        </p:nvSpPr>
        <p:spPr>
          <a:xfrm>
            <a:off x="7164000" y="13608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7452000" y="13320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避難経路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452000" y="14688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Escape route</a:t>
            </a:r>
            <a:endParaRPr lang="en-US" sz="650" dirty="0"/>
          </a:p>
        </p:txBody>
      </p:sp>
      <p:sp>
        <p:nvSpPr>
          <p:cNvPr id="18" name="Shape 16"/>
          <p:cNvSpPr/>
          <p:nvPr/>
        </p:nvSpPr>
        <p:spPr>
          <a:xfrm>
            <a:off x="7164000" y="1638000"/>
            <a:ext cx="216000" cy="216000"/>
          </a:xfrm>
          <a:prstGeom prst="rect">
            <a:avLst/>
          </a:prstGeom>
          <a:solidFill>
            <a:srgbClr val="CFE8D6"/>
          </a:solidFill>
          <a:ln/>
        </p:spPr>
      </p:sp>
      <p:sp>
        <p:nvSpPr>
          <p:cNvPr id="19" name="Text 17"/>
          <p:cNvSpPr/>
          <p:nvPr/>
        </p:nvSpPr>
        <p:spPr>
          <a:xfrm>
            <a:off x="7164000" y="16380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endParaRPr lang="en-US" sz="600" dirty="0"/>
          </a:p>
        </p:txBody>
      </p:sp>
      <p:sp>
        <p:nvSpPr>
          <p:cNvPr id="20" name="Text 18"/>
          <p:cNvSpPr/>
          <p:nvPr/>
        </p:nvSpPr>
        <p:spPr>
          <a:xfrm>
            <a:off x="7452000" y="16092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玄関が使えないときの経路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452000" y="17460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entrance is blocked</a:t>
            </a:r>
            <a:endParaRPr lang="en-US" sz="650" dirty="0"/>
          </a:p>
        </p:txBody>
      </p:sp>
      <p:sp>
        <p:nvSpPr>
          <p:cNvPr id="22" name="Shape 20"/>
          <p:cNvSpPr/>
          <p:nvPr/>
        </p:nvSpPr>
        <p:spPr>
          <a:xfrm>
            <a:off x="7164000" y="1915200"/>
            <a:ext cx="216000" cy="216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23" name="Text 21"/>
          <p:cNvSpPr/>
          <p:nvPr/>
        </p:nvSpPr>
        <p:spPr>
          <a:xfrm>
            <a:off x="7164000" y="19152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7452000" y="18864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避難方向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7452000" y="20232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Direction</a:t>
            </a:r>
            <a:endParaRPr lang="en-US" sz="650" dirty="0"/>
          </a:p>
        </p:txBody>
      </p:sp>
      <p:sp>
        <p:nvSpPr>
          <p:cNvPr id="26" name="Shape 24"/>
          <p:cNvSpPr/>
          <p:nvPr/>
        </p:nvSpPr>
        <p:spPr>
          <a:xfrm>
            <a:off x="7164000" y="2192400"/>
            <a:ext cx="216000" cy="216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27" name="Text 25"/>
          <p:cNvSpPr/>
          <p:nvPr/>
        </p:nvSpPr>
        <p:spPr>
          <a:xfrm>
            <a:off x="7164000" y="21924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梯</a:t>
            </a:r>
            <a:endParaRPr lang="en-US" sz="600" dirty="0"/>
          </a:p>
        </p:txBody>
      </p:sp>
      <p:sp>
        <p:nvSpPr>
          <p:cNvPr id="28" name="Text 26"/>
          <p:cNvSpPr/>
          <p:nvPr/>
        </p:nvSpPr>
        <p:spPr>
          <a:xfrm>
            <a:off x="7452000" y="21636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避難器具（はしご）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7452000" y="23004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Escape ladder</a:t>
            </a:r>
            <a:endParaRPr lang="en-US" sz="650" dirty="0"/>
          </a:p>
        </p:txBody>
      </p:sp>
      <p:sp>
        <p:nvSpPr>
          <p:cNvPr id="30" name="Shape 28"/>
          <p:cNvSpPr/>
          <p:nvPr/>
        </p:nvSpPr>
        <p:spPr>
          <a:xfrm>
            <a:off x="7164000" y="2469600"/>
            <a:ext cx="216000" cy="216000"/>
          </a:xfrm>
          <a:prstGeom prst="rect">
            <a:avLst/>
          </a:prstGeom>
          <a:solidFill>
            <a:srgbClr val="C0141F"/>
          </a:solidFill>
          <a:ln/>
        </p:spPr>
      </p:sp>
      <p:sp>
        <p:nvSpPr>
          <p:cNvPr id="31" name="Text 29"/>
          <p:cNvSpPr/>
          <p:nvPr/>
        </p:nvSpPr>
        <p:spPr>
          <a:xfrm>
            <a:off x="7164000" y="24696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消</a:t>
            </a:r>
            <a:endParaRPr lang="en-US" sz="600" dirty="0"/>
          </a:p>
        </p:txBody>
      </p:sp>
      <p:sp>
        <p:nvSpPr>
          <p:cNvPr id="32" name="Text 30"/>
          <p:cNvSpPr/>
          <p:nvPr/>
        </p:nvSpPr>
        <p:spPr>
          <a:xfrm>
            <a:off x="7452000" y="24408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消火器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7452000" y="25776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Fire extinguisher</a:t>
            </a:r>
            <a:endParaRPr lang="en-US" sz="650" dirty="0"/>
          </a:p>
        </p:txBody>
      </p:sp>
      <p:sp>
        <p:nvSpPr>
          <p:cNvPr id="34" name="Shape 32"/>
          <p:cNvSpPr/>
          <p:nvPr/>
        </p:nvSpPr>
        <p:spPr>
          <a:xfrm>
            <a:off x="7164000" y="2746800"/>
            <a:ext cx="216000" cy="216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35" name="Text 33"/>
          <p:cNvSpPr/>
          <p:nvPr/>
        </p:nvSpPr>
        <p:spPr>
          <a:xfrm>
            <a:off x="7164000" y="27468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口</a:t>
            </a:r>
            <a:endParaRPr lang="en-US" sz="600" dirty="0"/>
          </a:p>
        </p:txBody>
      </p:sp>
      <p:sp>
        <p:nvSpPr>
          <p:cNvPr id="36" name="Text 34"/>
          <p:cNvSpPr/>
          <p:nvPr/>
        </p:nvSpPr>
        <p:spPr>
          <a:xfrm>
            <a:off x="7452000" y="27180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避難口・避難階段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7452000" y="28548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Emergency exit / stairs</a:t>
            </a:r>
            <a:endParaRPr lang="en-US" sz="650" dirty="0"/>
          </a:p>
        </p:txBody>
      </p:sp>
      <p:sp>
        <p:nvSpPr>
          <p:cNvPr id="38" name="Shape 36"/>
          <p:cNvSpPr/>
          <p:nvPr/>
        </p:nvSpPr>
        <p:spPr>
          <a:xfrm>
            <a:off x="7164000" y="3024000"/>
            <a:ext cx="216000" cy="21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64000" y="30240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◎</a:t>
            </a:r>
            <a:endParaRPr lang="en-US" sz="600" dirty="0"/>
          </a:p>
        </p:txBody>
      </p:sp>
      <p:sp>
        <p:nvSpPr>
          <p:cNvPr id="40" name="Text 38"/>
          <p:cNvSpPr/>
          <p:nvPr/>
        </p:nvSpPr>
        <p:spPr>
          <a:xfrm>
            <a:off x="7452000" y="29952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感知器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452000" y="31320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Fire detector</a:t>
            </a:r>
            <a:endParaRPr lang="en-US" sz="650" dirty="0"/>
          </a:p>
        </p:txBody>
      </p:sp>
      <p:sp>
        <p:nvSpPr>
          <p:cNvPr id="42" name="Shape 40"/>
          <p:cNvSpPr/>
          <p:nvPr/>
        </p:nvSpPr>
        <p:spPr>
          <a:xfrm>
            <a:off x="7164000" y="3301200"/>
            <a:ext cx="216000" cy="21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164000" y="3301200"/>
            <a:ext cx="216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┆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7452000" y="3272400"/>
            <a:ext cx="2880000" cy="15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隔板（破って隣へ）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7452000" y="3409200"/>
            <a:ext cx="2880000" cy="1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Partition: break to escape</a:t>
            </a:r>
            <a:endParaRPr lang="en-US" sz="650" dirty="0"/>
          </a:p>
        </p:txBody>
      </p:sp>
      <p:sp>
        <p:nvSpPr>
          <p:cNvPr id="46" name="Shape 44"/>
          <p:cNvSpPr/>
          <p:nvPr/>
        </p:nvSpPr>
        <p:spPr>
          <a:xfrm>
            <a:off x="7056000" y="3708000"/>
            <a:ext cx="3456000" cy="13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056000" y="3708000"/>
            <a:ext cx="3456000" cy="234000"/>
          </a:xfrm>
          <a:prstGeom prst="rect">
            <a:avLst/>
          </a:prstGeom>
          <a:solidFill>
            <a:srgbClr val="C0141F"/>
          </a:solidFill>
          <a:ln/>
        </p:spPr>
      </p:sp>
      <p:sp>
        <p:nvSpPr>
          <p:cNvPr id="48" name="Text 46"/>
          <p:cNvSpPr/>
          <p:nvPr/>
        </p:nvSpPr>
        <p:spPr>
          <a:xfrm>
            <a:off x="7092000" y="3708000"/>
            <a:ext cx="3384000" cy="23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火災のとき  In case of fire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7092000" y="3978000"/>
            <a:ext cx="3384000" cy="104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火災報知器が鳴ったら、すぐに避難してください。</a:t>
            </a:r>
            <a:endParaRPr lang="en-US" sz="700" dirty="0"/>
          </a:p>
          <a:p>
            <a:pPr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 When the fire alarm sounds, leave at once.</a:t>
            </a:r>
            <a:endParaRPr lang="en-US" sz="700" dirty="0"/>
          </a:p>
          <a:p>
            <a:pPr indent="0" marL="0">
              <a:buNone/>
            </a:pPr>
            <a:r>
              <a:rPr lang="en-US" sz="7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エレベーターは使用しないでください。</a:t>
            </a:r>
            <a:endParaRPr lang="en-US" sz="700" dirty="0"/>
          </a:p>
          <a:p>
            <a:pPr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 Do not use the elevator.</a:t>
            </a:r>
            <a:endParaRPr lang="en-US" sz="700" dirty="0"/>
          </a:p>
          <a:p>
            <a:pPr indent="0" marL="0">
              <a:buNone/>
            </a:pPr>
            <a:r>
              <a:rPr lang="en-US" sz="7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玄関が使えないときは、バルコニーの避難はしごへ。</a:t>
            </a:r>
            <a:endParaRPr lang="en-US" sz="700" dirty="0"/>
          </a:p>
          <a:p>
            <a:pPr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 If the entrance is blocked, use the balcony ladder.</a:t>
            </a:r>
            <a:endParaRPr lang="en-US" sz="700" dirty="0"/>
          </a:p>
          <a:p>
            <a:pPr indent="0" marL="0">
              <a:buNone/>
            </a:pPr>
            <a:r>
              <a:rPr lang="en-US" sz="7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火事を見つけたら大声で知らせ、119番へ。</a:t>
            </a:r>
            <a:endParaRPr lang="en-US" sz="700" dirty="0"/>
          </a:p>
          <a:p>
            <a:pPr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 Shout "Fire!" and call 119.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7056000" y="5166000"/>
            <a:ext cx="3456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092000" y="5166000"/>
            <a:ext cx="2880000" cy="19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屋外避難場所  Evacuation area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7128000" y="5382000"/>
            <a:ext cx="3240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名称・徒歩時間 / Name, walking time</a:t>
            </a:r>
            <a:endParaRPr lang="en-US" sz="7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56000" y="6768000"/>
          <a:ext cx="3456000" cy="914400"/>
        </p:xfrm>
        <a:graphic>
          <a:graphicData uri="http://schemas.openxmlformats.org/drawingml/2006/table">
            <a:tbl>
              <a:tblPr/>
              <a:tblGrid>
                <a:gridCol w="1728000"/>
                <a:gridCol w="1728000"/>
              </a:tblGrid>
              <a:tr h="26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物件名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 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掲示場所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 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作成日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 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改訂日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 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4" name="Text 51"/>
          <p:cNvSpPr/>
          <p:nvPr/>
        </p:nvSpPr>
        <p:spPr>
          <a:xfrm>
            <a:off x="288000" y="7164000"/>
            <a:ext cx="6660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650" dirty="0">
                <a:solidFill>
                  <a:srgbClr val="5555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evacmaker.com のテンプレートです。四角の記号は仮のものです。完成した図は現地で確かめてから掲示してください。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00" y="432000"/>
            <a:ext cx="9360000" cy="54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テンプレートの使い方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0000" y="1152000"/>
            <a:ext cx="9540000" cy="594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間取り図を画像として挿入し、点線の枠に合わせます。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出口までの避難経路を薄い緑（CFE8D6）で塗り、矢印を緑（237F52）で置きます。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経路は2つ以上にします。玄関が使えない場合の経路（バルコニーの避難はしご、隔板など）も書きます（総務省消防庁リーフレット）。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 現在位置（青い丸）を、この図を貼る場所に置きます。部屋ごとに1枚ずつ作ります。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 消火器・避難器具・感知器などの位置を書き込み、四角の仮記号を実際の記号に置き換えます。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 図を、貼る壁の向きに合わせて回します。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7. 火災の伝え方と注意事項は日本語と外国語で併記します（東京消防庁の指導）。予約時に案内した言語を入れてください。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8. 印刷して宿泊室の見やすい場所に貼り、現地で出口・経路・現在位置を確かめます。地域の条例で項目が決まっていることがあるので、消防署に事前相談してください。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4141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経路や凡例を自動で作るなら EvacMaker（プレビュー無料）: evacmaker.com/ja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EvacMaker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避難経路図テンプレート A4</dc:title>
  <dc:subject>PptxGenJS Presentation</dc:subject>
  <dc:creator>PptxGenJS</dc:creator>
  <cp:lastModifiedBy>PptxGenJS</cp:lastModifiedBy>
  <cp:revision>1</cp:revision>
  <dcterms:created xsi:type="dcterms:W3CDTF">2026-10-09T03:31:17Z</dcterms:created>
  <dcterms:modified xsi:type="dcterms:W3CDTF">2026-10-09T03:31:17Z</dcterms:modified>
</cp:coreProperties>
</file>